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7"/>
    <p:restoredTop sz="94700"/>
  </p:normalViewPr>
  <p:slideViewPr>
    <p:cSldViewPr snapToGrid="0">
      <p:cViewPr varScale="1">
        <p:scale>
          <a:sx n="118" d="100"/>
          <a:sy n="118" d="100"/>
        </p:scale>
        <p:origin x="4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onika/Desktop/Statistic%202024/Koond_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onika/Desktop/Statistic%202024/Koond_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EE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Sheet1!$B$9</c:f>
              <c:strCache>
                <c:ptCount val="1"/>
                <c:pt idx="0">
                  <c:v>Results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9FF1-B949-BB5E-FCBFA65B31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9FF1-B949-BB5E-FCBFA65B31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9FF1-B949-BB5E-FCBFA65B312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9FF1-B949-BB5E-FCBFA65B312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9FF1-B949-BB5E-FCBFA65B312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9FF1-B949-BB5E-FCBFA65B312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E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FF1-B949-BB5E-FCBFA65B312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E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FF1-B949-BB5E-FCBFA65B312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E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9FF1-B949-BB5E-FCBFA65B312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E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9FF1-B949-BB5E-FCBFA65B312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E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9FF1-B949-BB5E-FCBFA65B312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E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9FF1-B949-BB5E-FCBFA65B312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Sheet1!$A$10:$A$15</c:f>
              <c:strCache>
                <c:ptCount val="6"/>
                <c:pt idx="0">
                  <c:v>RH-FL</c:v>
                </c:pt>
                <c:pt idx="1">
                  <c:v>RH-T</c:v>
                </c:pt>
                <c:pt idx="2">
                  <c:v>RH-F</c:v>
                </c:pt>
                <c:pt idx="3">
                  <c:v>RH-MT</c:v>
                </c:pt>
                <c:pt idx="4">
                  <c:v>RH-W</c:v>
                </c:pt>
                <c:pt idx="5">
                  <c:v>RH-L</c:v>
                </c:pt>
              </c:strCache>
            </c:strRef>
          </c:cat>
          <c:val>
            <c:numRef>
              <c:f>Sheet1!$C$10:$C$15</c:f>
              <c:numCache>
                <c:formatCode>General</c:formatCode>
                <c:ptCount val="6"/>
                <c:pt idx="0">
                  <c:v>726</c:v>
                </c:pt>
                <c:pt idx="1">
                  <c:v>521</c:v>
                </c:pt>
                <c:pt idx="2">
                  <c:v>107</c:v>
                </c:pt>
                <c:pt idx="3">
                  <c:v>65</c:v>
                </c:pt>
                <c:pt idx="4">
                  <c:v>14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FF1-B949-BB5E-FCBFA65B312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Total results by countries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EE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Sheet1!$A$30</c:f>
              <c:strCache>
                <c:ptCount val="1"/>
                <c:pt idx="0">
                  <c:v>Total results by countries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D36-F047-A5A1-38FFCD3492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D36-F047-A5A1-38FFCD3492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D36-F047-A5A1-38FFCD34925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D36-F047-A5A1-38FFCD34925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D36-F047-A5A1-38FFCD34925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D36-F047-A5A1-38FFCD34925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D36-F047-A5A1-38FFCD34925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DD36-F047-A5A1-38FFCD34925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DD36-F047-A5A1-38FFCD349255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DD36-F047-A5A1-38FFCD349255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DD36-F047-A5A1-38FFCD349255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DD36-F047-A5A1-38FFCD349255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DD36-F047-A5A1-38FFCD349255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DD36-F047-A5A1-38FFCD349255}"/>
              </c:ext>
            </c:extLst>
          </c:dPt>
          <c:cat>
            <c:strRef>
              <c:f>Sheet1!$B$29:$O$29</c:f>
              <c:strCache>
                <c:ptCount val="14"/>
                <c:pt idx="0">
                  <c:v>Belgium</c:v>
                </c:pt>
                <c:pt idx="1">
                  <c:v>Croatia</c:v>
                </c:pt>
                <c:pt idx="2">
                  <c:v>Czech Republic</c:v>
                </c:pt>
                <c:pt idx="3">
                  <c:v>Denmark</c:v>
                </c:pt>
                <c:pt idx="4">
                  <c:v>Estonia</c:v>
                </c:pt>
                <c:pt idx="5">
                  <c:v>Finland</c:v>
                </c:pt>
                <c:pt idx="6">
                  <c:v>France</c:v>
                </c:pt>
                <c:pt idx="7">
                  <c:v>Italy</c:v>
                </c:pt>
                <c:pt idx="8">
                  <c:v>Japan</c:v>
                </c:pt>
                <c:pt idx="9">
                  <c:v>Romania</c:v>
                </c:pt>
                <c:pt idx="10">
                  <c:v>Slovakia</c:v>
                </c:pt>
                <c:pt idx="11">
                  <c:v>Slovenia</c:v>
                </c:pt>
                <c:pt idx="12">
                  <c:v>Sweden</c:v>
                </c:pt>
                <c:pt idx="13">
                  <c:v>Turkiye</c:v>
                </c:pt>
              </c:strCache>
            </c:strRef>
          </c:cat>
          <c:val>
            <c:numRef>
              <c:f>Sheet1!$B$30:$O$30</c:f>
              <c:numCache>
                <c:formatCode>General</c:formatCode>
                <c:ptCount val="14"/>
                <c:pt idx="0">
                  <c:v>116</c:v>
                </c:pt>
                <c:pt idx="1">
                  <c:v>11</c:v>
                </c:pt>
                <c:pt idx="2">
                  <c:v>160</c:v>
                </c:pt>
                <c:pt idx="3">
                  <c:v>44</c:v>
                </c:pt>
                <c:pt idx="4">
                  <c:v>48</c:v>
                </c:pt>
                <c:pt idx="5">
                  <c:v>63</c:v>
                </c:pt>
                <c:pt idx="6">
                  <c:v>116</c:v>
                </c:pt>
                <c:pt idx="7">
                  <c:v>376</c:v>
                </c:pt>
                <c:pt idx="8">
                  <c:v>45</c:v>
                </c:pt>
                <c:pt idx="9">
                  <c:v>30</c:v>
                </c:pt>
                <c:pt idx="10">
                  <c:v>73</c:v>
                </c:pt>
                <c:pt idx="11">
                  <c:v>217</c:v>
                </c:pt>
                <c:pt idx="12">
                  <c:v>107</c:v>
                </c:pt>
                <c:pt idx="13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DD36-F047-A5A1-38FFCD3492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6A7D9-7D2C-0895-3F4F-3E442E9C8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B0469D-7C4D-32CA-CD66-54302A3F6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7E5CF-FBCD-712D-DF09-76A4DC5B0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C2036-5262-7A2B-27A3-F6108BEF9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53BEE-59E5-F8C4-9273-94CC9CC82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258492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1C31E-7360-BC4E-B3A7-574477A63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5A59BD-B37B-6A74-8587-DB2976E2E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2D3BE-C72B-C9CC-78F2-1404B874B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B7D92-4BDA-B37D-EB64-E2068C83F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EE488-22E5-EE7D-B850-61E48A009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67137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1CB542-874D-726A-BD19-E642CCAB30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8F680-C301-76D8-76ED-B839B9C3B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C94D5-B598-4693-AA85-7E11F67C6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61D54-27CC-20BE-EA1F-A98BC864A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70DFB-9E8C-B599-1D2E-7A5BBA5FC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67039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6DB2D-DA50-FBED-95F7-7AF006A71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5755E-C3E1-526F-0576-EC66284AF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4F991-F64B-AFC8-BC84-B9FC9EFB1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3ADFA-E036-103D-177B-55A82B7F1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2A906-A171-72BD-B51E-536088114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40611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92F74-0F90-928D-4340-9DB473136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D92E4-4A4F-52B6-CB5D-45BA2AB0A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15B7F-98E9-25C4-1757-7D09A7AC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EE713-7996-6DAF-1BEA-AA95DD1B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A2FC2-CD38-8BEC-2706-2EE1C38AA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72053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6F43E-E16B-88D6-3C49-B9B13E004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03D53-9306-6274-A155-FDB98FA19D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4F638-7802-7984-7755-F3C0835CB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F90E4-CD37-963D-1AE6-E0888A619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4C0AC2-9E88-9151-3999-1B213FD64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C934C-62CF-AD27-1103-821DFAC06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932340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F4964-F372-2F5E-BCB1-5CF3911E2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19DBC-B3BC-C15B-F36C-B01157514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92476-7F77-611B-3FD6-D15DDF21B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549C79-9926-DE7F-D4C6-1E4472E70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83C5A7-B3B6-73BA-C3FA-CDC5FFB651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1777F7-0DDC-153C-89F1-6C4C8B776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03C9BE-AC15-C835-C619-A5AC640A5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FD25C2-65AA-5557-DF5C-952EB086B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44322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60962-29A1-4A02-48B1-F4E68E8AD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1E9E80-A1F7-979C-1136-2C4421B3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11202-9498-3C63-16F6-ACDBA0E0E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176F0-C696-2C8E-947F-4EECAB176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46198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F8AFD7-AA86-0150-A177-149E027E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AB6605-5CF1-4E5D-81D8-879D09B66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F719-5728-38F0-9696-80D171AB0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064258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43E4E-97AF-E974-52DE-815C46778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F0C77-7638-59EC-363D-5FA87704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16FA1A-4D45-3C6B-3F7F-A1103D4B2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F7F18-78CC-91FD-70AE-870BEFA89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3D1FF-131E-B43E-958B-7D1ADB6D3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A4D2A-C13A-1DF7-93A2-51570A229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56743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A7EC0-D627-651E-CA2F-A8E4D737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28B363-8F91-28B1-830F-7ED21221F5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63ED3-D3FD-732D-75AA-C79A66B2F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5BEB2-F9D7-EF9F-786A-7A1B25BDD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E7D79-2A7F-B6B1-1F0E-135C6226D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4FB661-3397-9951-E2C5-ACBD6132E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81412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7021C5-F563-F0A6-E09F-D93842CA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7E547-BA56-2819-8742-4A49E114A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976E0-81EA-A345-09CC-4135E149F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9908D-8577-A342-AD90-012A0E55E023}" type="datetimeFigureOut">
              <a:rPr lang="en-EE" smtClean="0"/>
              <a:t>14.02.2025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C9B87-686B-E7E8-56E2-3F56C79B04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28E45-9C95-F8A9-6345-AD00CBD604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AB378A-92FF-1C49-8F7F-329701D48179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74381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C1F2C3-9D3F-97D5-1F51-04EB1911E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303" y="1119116"/>
            <a:ext cx="7699596" cy="2213635"/>
          </a:xfrm>
          <a:prstGeom prst="rect">
            <a:avLst/>
          </a:prstGeom>
        </p:spPr>
      </p:pic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AB060E-3846-94C9-8A02-C375E7974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en-EE" sz="8000"/>
              <a:t>Statistics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34D801-0126-6839-C5C4-637A5B7D0D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/>
          </a:bodyPr>
          <a:lstStyle/>
          <a:p>
            <a:pPr algn="l"/>
            <a:r>
              <a:rPr lang="en-EE" sz="1900"/>
              <a:t>Monika Rusing</a:t>
            </a:r>
          </a:p>
          <a:p>
            <a:pPr algn="l"/>
            <a:r>
              <a:rPr lang="en-EE" sz="1900"/>
              <a:t>FCI Rescue Dog Commission</a:t>
            </a:r>
          </a:p>
          <a:p>
            <a:pPr algn="l"/>
            <a:endParaRPr lang="en-EE" sz="1900"/>
          </a:p>
          <a:p>
            <a:pPr algn="l"/>
            <a:endParaRPr lang="en-EE" sz="1900"/>
          </a:p>
        </p:txBody>
      </p:sp>
    </p:spTree>
    <p:extLst>
      <p:ext uri="{BB962C8B-B14F-4D97-AF65-F5344CB8AC3E}">
        <p14:creationId xmlns:p14="http://schemas.microsoft.com/office/powerpoint/2010/main" val="170742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15ACA0-982F-FFA3-F754-D0D21DB87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6E48AFA-8884-4F68-A44F-D2C1E8609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3C77A6-621B-5741-1310-B9A10B83D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858" y="3013096"/>
            <a:ext cx="3981854" cy="121056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Statistics 2024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969D19A6-08CB-498C-93EC-3FFB021F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85B9F8-C9D2-C84F-F245-DD05AF83A3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397077"/>
            <a:ext cx="6040077" cy="1736523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8BBC857-1B31-177A-F07E-3955BDF0F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5285" y="1926771"/>
            <a:ext cx="3135085" cy="4287760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Belgium </a:t>
            </a:r>
            <a:b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Croatia</a:t>
            </a:r>
            <a:b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Czech Republic</a:t>
            </a:r>
            <a:b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Denmark</a:t>
            </a:r>
            <a:b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Estonia</a:t>
            </a:r>
            <a:b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Finland</a:t>
            </a:r>
            <a:b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France</a:t>
            </a:r>
          </a:p>
          <a:p>
            <a:pPr algn="l"/>
            <a:endParaRPr lang="en-EE" dirty="0"/>
          </a:p>
          <a:p>
            <a:pPr algn="l"/>
            <a:endParaRPr lang="en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F8234D-BB97-875E-D2F4-9835E4CE3B9A}"/>
              </a:ext>
            </a:extLst>
          </p:cNvPr>
          <p:cNvSpPr txBox="1"/>
          <p:nvPr/>
        </p:nvSpPr>
        <p:spPr>
          <a:xfrm>
            <a:off x="576943" y="4539343"/>
            <a:ext cx="3526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EE" sz="2000" b="1" dirty="0">
                <a:latin typeface="Calibri" panose="020F0502020204030204" pitchFamily="34" charset="0"/>
                <a:cs typeface="Calibri" panose="020F0502020204030204" pitchFamily="34" charset="0"/>
              </a:rPr>
              <a:t>28 delegates belongs to FCI Rescue Dog Commission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2A4B23-AFD5-FAF3-DE3B-585B6518D6E1}"/>
              </a:ext>
            </a:extLst>
          </p:cNvPr>
          <p:cNvSpPr txBox="1"/>
          <p:nvPr/>
        </p:nvSpPr>
        <p:spPr>
          <a:xfrm>
            <a:off x="4735286" y="587828"/>
            <a:ext cx="56496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EE" sz="3200" b="1" dirty="0">
                <a:latin typeface="Calibri" panose="020F0502020204030204" pitchFamily="34" charset="0"/>
                <a:cs typeface="Calibri" panose="020F0502020204030204" pitchFamily="34" charset="0"/>
              </a:rPr>
              <a:t>Statistics was sent by 14th delegates: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0ED451-37DE-8E73-6EFE-DB55940307B7}"/>
              </a:ext>
            </a:extLst>
          </p:cNvPr>
          <p:cNvSpPr txBox="1"/>
          <p:nvPr/>
        </p:nvSpPr>
        <p:spPr>
          <a:xfrm>
            <a:off x="8391666" y="1926771"/>
            <a:ext cx="234164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Italy</a:t>
            </a:r>
          </a:p>
          <a:p>
            <a:pPr algn="l"/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Japan</a:t>
            </a:r>
          </a:p>
          <a:p>
            <a:pPr algn="l"/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Romania</a:t>
            </a:r>
          </a:p>
          <a:p>
            <a:pPr algn="l"/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Slovakia</a:t>
            </a:r>
          </a:p>
          <a:p>
            <a:pPr algn="l"/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Slovenia</a:t>
            </a:r>
          </a:p>
          <a:p>
            <a:pPr algn="l"/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Sweden</a:t>
            </a:r>
          </a:p>
          <a:p>
            <a:pPr algn="l"/>
            <a:r>
              <a:rPr lang="en-EE" sz="2800" dirty="0">
                <a:latin typeface="Calibri" panose="020F0502020204030204" pitchFamily="34" charset="0"/>
                <a:cs typeface="Calibri" panose="020F0502020204030204" pitchFamily="34" charset="0"/>
              </a:rPr>
              <a:t>Turkiye</a:t>
            </a:r>
          </a:p>
          <a:p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3546309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66F8B8-4075-7AA7-9F31-32870EC1C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459730C-B871-DD85-9676-CBF8CD18E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96642F-781E-276E-5D63-1BE6CDE828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142" y="2012043"/>
            <a:ext cx="3759058" cy="451938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800" b="1" dirty="0"/>
              <a:t>Positive results:</a:t>
            </a:r>
            <a:br>
              <a:rPr lang="en-US" sz="3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RH-FL – 50% (726)</a:t>
            </a:r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RH-T – 36% (521)</a:t>
            </a:r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RH-F – 7% (107)</a:t>
            </a:r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RH-MT – 4% (65)</a:t>
            </a:r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RH-W – 1% (14)</a:t>
            </a:r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RH-L- 1% (12)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D450C315-E954-BC3C-3639-FD98E914E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231CF3-14D6-A521-FBA7-E6A80A61E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84" y="140960"/>
            <a:ext cx="4771528" cy="1371815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4600D066-F6BC-6CC6-8DA2-13C82FF13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2600" y="609600"/>
            <a:ext cx="5991100" cy="560493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endParaRPr lang="en-EE" dirty="0"/>
          </a:p>
          <a:p>
            <a:pPr algn="l"/>
            <a:endParaRPr lang="en-EE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205B34A-8F3A-560E-BBD0-275DCFDDE1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750176"/>
              </p:ext>
            </p:extLst>
          </p:nvPr>
        </p:nvGraphicFramePr>
        <p:xfrm>
          <a:off x="3657616" y="283029"/>
          <a:ext cx="8282400" cy="4650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9D9D0AF-D19A-B01E-F7DC-4273EEBF892F}"/>
              </a:ext>
            </a:extLst>
          </p:cNvPr>
          <p:cNvSpPr txBox="1"/>
          <p:nvPr/>
        </p:nvSpPr>
        <p:spPr>
          <a:xfrm>
            <a:off x="4425288" y="5129036"/>
            <a:ext cx="60415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EE" dirty="0"/>
              <a:t>1445 results were achieved in 14 countries. </a:t>
            </a:r>
          </a:p>
          <a:p>
            <a:r>
              <a:rPr lang="en-EE" dirty="0"/>
              <a:t>The main searches are area and rubble search.</a:t>
            </a:r>
          </a:p>
          <a:p>
            <a:r>
              <a:rPr lang="en-EE" dirty="0"/>
              <a:t>RH-FL V – 279 results</a:t>
            </a:r>
          </a:p>
          <a:p>
            <a:r>
              <a:rPr lang="en-EE" dirty="0"/>
              <a:t>RH-FL A – 234 results</a:t>
            </a:r>
          </a:p>
          <a:p>
            <a:r>
              <a:rPr lang="en-EE" dirty="0"/>
              <a:t>RH-T V – 226 results</a:t>
            </a:r>
          </a:p>
        </p:txBody>
      </p:sp>
    </p:spTree>
    <p:extLst>
      <p:ext uri="{BB962C8B-B14F-4D97-AF65-F5344CB8AC3E}">
        <p14:creationId xmlns:p14="http://schemas.microsoft.com/office/powerpoint/2010/main" val="370928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DEAEF9-824D-AF9F-353A-0AF65163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1B828496-2CBB-D646-5673-180B0E5DBA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679809-913B-C3C3-4925-60509DE7A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142" y="2012043"/>
            <a:ext cx="3759058" cy="451938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TOP 5</a:t>
            </a:r>
            <a:br>
              <a:rPr lang="en-US" sz="3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Italy</a:t>
            </a:r>
            <a:br>
              <a:rPr lang="en-US" sz="3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Slovenia</a:t>
            </a:r>
            <a:br>
              <a:rPr lang="en-US" sz="3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</a:t>
            </a:r>
            <a:r>
              <a:rPr lang="en-EE" sz="3000" b="1" dirty="0"/>
              <a:t>Czech Republic</a:t>
            </a:r>
            <a:br>
              <a:rPr lang="en-EE" sz="3000" b="1" dirty="0"/>
            </a:br>
            <a:r>
              <a:rPr lang="en-EE" sz="3000" b="1" dirty="0"/>
              <a:t>4.-5. Belgium</a:t>
            </a:r>
            <a:br>
              <a:rPr lang="en-EE" sz="3000" b="1" dirty="0"/>
            </a:br>
            <a:r>
              <a:rPr lang="en-EE" sz="3000" b="1" dirty="0"/>
              <a:t>4.-5. France</a:t>
            </a:r>
            <a:br>
              <a:rPr lang="en-EE" sz="1400" dirty="0"/>
            </a:br>
            <a:endParaRPr lang="en-US" sz="3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6D1856E9-D1DA-4445-847F-F33ABFE6A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DE2B00-1814-4927-CA9D-4E4591FAC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84" y="140960"/>
            <a:ext cx="4771528" cy="1371815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8F80883-AB74-1616-4821-23AA0E39C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2600" y="609600"/>
            <a:ext cx="5991100" cy="560493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endParaRPr lang="en-EE" dirty="0"/>
          </a:p>
          <a:p>
            <a:pPr algn="l"/>
            <a:endParaRPr lang="en-EE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84FEFB4-A69D-6E21-D67E-926FD819E3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1365902"/>
              </p:ext>
            </p:extLst>
          </p:nvPr>
        </p:nvGraphicFramePr>
        <p:xfrm>
          <a:off x="3635829" y="435429"/>
          <a:ext cx="7460796" cy="5917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573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2F1B9B-C864-8F00-501C-A1C9F03B9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9471C3F-537A-EC92-3361-ECA6DCA87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E1B6F52C-B5EF-0444-F076-320857D2A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5F795C-BD4C-C63E-8D77-7B788A294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84" y="140960"/>
            <a:ext cx="4771528" cy="1371815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5845185C-4546-B5BC-8B58-521C157BF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2600" y="609600"/>
            <a:ext cx="5991100" cy="560493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endParaRPr lang="en-EE" dirty="0"/>
          </a:p>
          <a:p>
            <a:pPr algn="l"/>
            <a:endParaRPr lang="en-EE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193004B-CCB5-1D2E-539B-7C1605F636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036521"/>
              </p:ext>
            </p:extLst>
          </p:nvPr>
        </p:nvGraphicFramePr>
        <p:xfrm>
          <a:off x="160078" y="1653736"/>
          <a:ext cx="11871834" cy="4999621"/>
        </p:xfrm>
        <a:graphic>
          <a:graphicData uri="http://schemas.openxmlformats.org/drawingml/2006/table">
            <a:tbl>
              <a:tblPr/>
              <a:tblGrid>
                <a:gridCol w="670840">
                  <a:extLst>
                    <a:ext uri="{9D8B030D-6E8A-4147-A177-3AD203B41FA5}">
                      <a16:colId xmlns:a16="http://schemas.microsoft.com/office/drawing/2014/main" val="3303090945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1619116464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3550433038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3873073599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3006819386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520221506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11108647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2978012258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3110425800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1501323678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2670260491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3211889202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3887102487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3890011856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2427803603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3501652200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957958473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2380363406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3264349677"/>
                    </a:ext>
                  </a:extLst>
                </a:gridCol>
                <a:gridCol w="589526">
                  <a:extLst>
                    <a:ext uri="{9D8B030D-6E8A-4147-A177-3AD203B41FA5}">
                      <a16:colId xmlns:a16="http://schemas.microsoft.com/office/drawing/2014/main" val="1464966399"/>
                    </a:ext>
                  </a:extLst>
                </a:gridCol>
              </a:tblGrid>
              <a:tr h="246332">
                <a:tc>
                  <a:txBody>
                    <a:bodyPr/>
                    <a:lstStyle/>
                    <a:p>
                      <a:pPr algn="ctr" fontAlgn="ctr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RH-F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RH-FL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RH-T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RH-L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RH-W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RH-MT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542004"/>
                  </a:ext>
                </a:extLst>
              </a:tr>
              <a:tr h="246332">
                <a:tc>
                  <a:txBody>
                    <a:bodyPr/>
                    <a:lstStyle/>
                    <a:p>
                      <a:pPr algn="ctr" fontAlgn="ctr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024043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Belgium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295190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Croatia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08383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Czech Republic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053940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Denmark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60189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Estonia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655751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Finland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406749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3455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Italy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940297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Japan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36783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Romania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116131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Slovakia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488871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Slovenia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558228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Sweden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000832"/>
                  </a:ext>
                </a:extLst>
              </a:tr>
              <a:tr h="3010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Turkiye</a:t>
                      </a:r>
                    </a:p>
                  </a:txBody>
                  <a:tcPr marL="5955" marR="5955" marT="5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414552"/>
                  </a:ext>
                </a:extLst>
              </a:tr>
              <a:tr h="291949"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955" marR="5955" marT="5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E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1445</a:t>
                      </a:r>
                    </a:p>
                  </a:txBody>
                  <a:tcPr marL="5955" marR="5955" marT="5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94297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3360962-34F1-1B69-1871-3AB0DC850A12}"/>
              </a:ext>
            </a:extLst>
          </p:cNvPr>
          <p:cNvSpPr txBox="1"/>
          <p:nvPr/>
        </p:nvSpPr>
        <p:spPr>
          <a:xfrm>
            <a:off x="4419600" y="511629"/>
            <a:ext cx="7053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EE" sz="2800" b="1" dirty="0">
                <a:latin typeface="Calibri" panose="020F0502020204030204" pitchFamily="34" charset="0"/>
                <a:cs typeface="Calibri" panose="020F0502020204030204" pitchFamily="34" charset="0"/>
              </a:rPr>
              <a:t>All statistics for 2024 that sent by 14 delegates</a:t>
            </a:r>
          </a:p>
        </p:txBody>
      </p:sp>
    </p:spTree>
    <p:extLst>
      <p:ext uri="{BB962C8B-B14F-4D97-AF65-F5344CB8AC3E}">
        <p14:creationId xmlns:p14="http://schemas.microsoft.com/office/powerpoint/2010/main" val="385741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E4B3E-15AC-F97E-74B7-02E107DF5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86" y="2775857"/>
            <a:ext cx="2677886" cy="1066800"/>
          </a:xfrm>
        </p:spPr>
        <p:txBody>
          <a:bodyPr>
            <a:normAutofit fontScale="90000"/>
          </a:bodyPr>
          <a:lstStyle/>
          <a:p>
            <a:r>
              <a:rPr lang="en-EE" sz="3100" b="1" dirty="0">
                <a:latin typeface="Calibri" panose="020F0502020204030204" pitchFamily="34" charset="0"/>
                <a:cs typeface="Calibri" panose="020F0502020204030204" pitchFamily="34" charset="0"/>
              </a:rPr>
              <a:t>Plans for 2025</a:t>
            </a:r>
            <a:br>
              <a:rPr lang="en-EE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E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24A15B-067A-4275-846C-0415D7D84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86" y="151846"/>
            <a:ext cx="4771528" cy="1371815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FCDE2F6-5AC7-213A-7630-1A6315B0D5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4789" y="151847"/>
            <a:ext cx="8453925" cy="655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765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509</Words>
  <Application>Microsoft Macintosh PowerPoint</Application>
  <PresentationFormat>Widescreen</PresentationFormat>
  <Paragraphs>359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Statistics 2024</vt:lpstr>
      <vt:lpstr>Statistics 2024</vt:lpstr>
      <vt:lpstr>Positive results: RH-FL – 50% (726) RH-T – 36% (521) RH-F – 7% (107) RH-MT – 4% (65) RH-W – 1% (14) RH-L- 1% (12)</vt:lpstr>
      <vt:lpstr>TOP 5 1. Italy 2. Slovenia 3. Czech Republic 4.-5. Belgium 4.-5. France </vt:lpstr>
      <vt:lpstr>PowerPoint Presentation</vt:lpstr>
      <vt:lpstr>Plans for 2025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Monika Rusing</dc:creator>
  <cp:lastModifiedBy>Monika Rusing</cp:lastModifiedBy>
  <cp:revision>10</cp:revision>
  <dcterms:created xsi:type="dcterms:W3CDTF">2025-02-13T19:27:40Z</dcterms:created>
  <dcterms:modified xsi:type="dcterms:W3CDTF">2025-02-14T19:53:31Z</dcterms:modified>
</cp:coreProperties>
</file>